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3" d="100"/>
          <a:sy n="73" d="100"/>
        </p:scale>
        <p:origin x="129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8748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1042988"/>
            <a:ext cx="857250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4050" b="1" dirty="0">
                <a:solidFill>
                  <a:srgbClr val="ECF0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 Minas de Carvão de São Pedro da Cova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4036219" y="2943225"/>
            <a:ext cx="1071563" cy="5715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5" name="Text 2"/>
          <p:cNvSpPr/>
          <p:nvPr/>
        </p:nvSpPr>
        <p:spPr>
          <a:xfrm>
            <a:off x="1861321" y="3323194"/>
            <a:ext cx="5421356" cy="31162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25" dirty="0">
                <a:solidFill>
                  <a:srgbClr val="3498D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Material Didático para Educação </a:t>
            </a:r>
            <a:r>
              <a:rPr lang="en-US" sz="2025" dirty="0" err="1">
                <a:solidFill>
                  <a:srgbClr val="3498D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Tecnológica</a:t>
            </a:r>
            <a:r>
              <a:rPr lang="en-US" sz="2025" dirty="0">
                <a:solidFill>
                  <a:srgbClr val="3498D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endParaRPr lang="en-US" sz="20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ECF0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Introdução: O Carvão e a sua Importância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14388"/>
            <a:ext cx="714375" cy="35719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5" name="Text 2"/>
          <p:cNvSpPr/>
          <p:nvPr/>
        </p:nvSpPr>
        <p:spPr>
          <a:xfrm>
            <a:off x="285750" y="1009055"/>
            <a:ext cx="14873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 </a:t>
            </a:r>
            <a:endParaRPr lang="en-US" sz="1046" dirty="0"/>
          </a:p>
        </p:txBody>
      </p:sp>
      <p:sp>
        <p:nvSpPr>
          <p:cNvPr id="6" name="Text 3"/>
          <p:cNvSpPr/>
          <p:nvPr/>
        </p:nvSpPr>
        <p:spPr>
          <a:xfrm>
            <a:off x="434485" y="1009055"/>
            <a:ext cx="46808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carvão</a:t>
            </a:r>
            <a:endParaRPr lang="en-US" sz="1046" dirty="0"/>
          </a:p>
        </p:txBody>
      </p:sp>
      <p:sp>
        <p:nvSpPr>
          <p:cNvPr id="7" name="Text 4"/>
          <p:cNvSpPr/>
          <p:nvPr/>
        </p:nvSpPr>
        <p:spPr>
          <a:xfrm>
            <a:off x="902568" y="1009055"/>
            <a:ext cx="338301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é uma rocha sedimentar de cor escura, formada a </a:t>
            </a:r>
            <a:endParaRPr lang="en-US" sz="1046" dirty="0"/>
          </a:p>
        </p:txBody>
      </p:sp>
      <p:sp>
        <p:nvSpPr>
          <p:cNvPr id="8" name="Text 5"/>
          <p:cNvSpPr/>
          <p:nvPr/>
        </p:nvSpPr>
        <p:spPr>
          <a:xfrm>
            <a:off x="285750" y="1237655"/>
            <a:ext cx="400666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partir de restos de plantas que viveram há milhões de anos.</a:t>
            </a:r>
            <a:endParaRPr lang="en-US" sz="1046" dirty="0"/>
          </a:p>
        </p:txBody>
      </p:sp>
      <p:sp>
        <p:nvSpPr>
          <p:cNvPr id="9" name="Text 6"/>
          <p:cNvSpPr/>
          <p:nvPr/>
        </p:nvSpPr>
        <p:spPr>
          <a:xfrm>
            <a:off x="285750" y="1573411"/>
            <a:ext cx="348587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Ao longo do tempo, estes restos foram soterrados e </a:t>
            </a:r>
            <a:endParaRPr lang="en-US" sz="1046" dirty="0"/>
          </a:p>
        </p:txBody>
      </p:sp>
      <p:sp>
        <p:nvSpPr>
          <p:cNvPr id="10" name="Text 7"/>
          <p:cNvSpPr/>
          <p:nvPr/>
        </p:nvSpPr>
        <p:spPr>
          <a:xfrm>
            <a:off x="285750" y="1802011"/>
            <a:ext cx="384763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transformados sob grande pressão e calor, num processo </a:t>
            </a:r>
            <a:endParaRPr lang="en-US" sz="1046" dirty="0"/>
          </a:p>
        </p:txBody>
      </p:sp>
      <p:sp>
        <p:nvSpPr>
          <p:cNvPr id="11" name="Text 8"/>
          <p:cNvSpPr/>
          <p:nvPr/>
        </p:nvSpPr>
        <p:spPr>
          <a:xfrm>
            <a:off x="285750" y="2030611"/>
            <a:ext cx="662248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chamado </a:t>
            </a:r>
            <a:endParaRPr lang="en-US" sz="1046" dirty="0"/>
          </a:p>
        </p:txBody>
      </p:sp>
      <p:sp>
        <p:nvSpPr>
          <p:cNvPr id="12" name="Text 9"/>
          <p:cNvSpPr/>
          <p:nvPr/>
        </p:nvSpPr>
        <p:spPr>
          <a:xfrm>
            <a:off x="947998" y="2030611"/>
            <a:ext cx="79982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fossilização</a:t>
            </a:r>
            <a:endParaRPr lang="en-US" sz="1046" dirty="0"/>
          </a:p>
        </p:txBody>
      </p:sp>
      <p:sp>
        <p:nvSpPr>
          <p:cNvPr id="13" name="Text 10"/>
          <p:cNvSpPr/>
          <p:nvPr/>
        </p:nvSpPr>
        <p:spPr>
          <a:xfrm>
            <a:off x="1747819" y="2030611"/>
            <a:ext cx="3831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</a:t>
            </a:r>
            <a:endParaRPr lang="en-US" sz="1046" dirty="0"/>
          </a:p>
        </p:txBody>
      </p:sp>
      <p:sp>
        <p:nvSpPr>
          <p:cNvPr id="14" name="Text 11"/>
          <p:cNvSpPr/>
          <p:nvPr/>
        </p:nvSpPr>
        <p:spPr>
          <a:xfrm>
            <a:off x="285750" y="2366367"/>
            <a:ext cx="220314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 carvão foi fundamental para a </a:t>
            </a:r>
            <a:endParaRPr lang="en-US" sz="1046" dirty="0"/>
          </a:p>
        </p:txBody>
      </p:sp>
      <p:sp>
        <p:nvSpPr>
          <p:cNvPr id="15" name="Text 12"/>
          <p:cNvSpPr/>
          <p:nvPr/>
        </p:nvSpPr>
        <p:spPr>
          <a:xfrm>
            <a:off x="2488899" y="2366367"/>
            <a:ext cx="143391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Revolução Industrial</a:t>
            </a:r>
            <a:endParaRPr lang="en-US" sz="1046" dirty="0"/>
          </a:p>
        </p:txBody>
      </p:sp>
      <p:sp>
        <p:nvSpPr>
          <p:cNvPr id="16" name="Text 13"/>
          <p:cNvSpPr/>
          <p:nvPr/>
        </p:nvSpPr>
        <p:spPr>
          <a:xfrm>
            <a:off x="3922812" y="2366367"/>
            <a:ext cx="33218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que </a:t>
            </a:r>
            <a:endParaRPr lang="en-US" sz="1046" dirty="0"/>
          </a:p>
        </p:txBody>
      </p:sp>
      <p:sp>
        <p:nvSpPr>
          <p:cNvPr id="17" name="Text 14"/>
          <p:cNvSpPr/>
          <p:nvPr/>
        </p:nvSpPr>
        <p:spPr>
          <a:xfrm>
            <a:off x="285750" y="2594967"/>
            <a:ext cx="380761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mudou o mundo a partir do século XVIII. Era usado para:</a:t>
            </a:r>
            <a:endParaRPr lang="en-US" sz="1046" dirty="0"/>
          </a:p>
        </p:txBody>
      </p:sp>
      <p:sp>
        <p:nvSpPr>
          <p:cNvPr id="18" name="Text 15"/>
          <p:cNvSpPr/>
          <p:nvPr/>
        </p:nvSpPr>
        <p:spPr>
          <a:xfrm>
            <a:off x="457200" y="2914650"/>
            <a:ext cx="400764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837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Alimentar máquinas a vapor</a:t>
            </a:r>
            <a:endParaRPr lang="en-US" sz="837" dirty="0"/>
          </a:p>
        </p:txBody>
      </p:sp>
      <p:sp>
        <p:nvSpPr>
          <p:cNvPr id="19" name="Text 16"/>
          <p:cNvSpPr/>
          <p:nvPr/>
        </p:nvSpPr>
        <p:spPr>
          <a:xfrm>
            <a:off x="457200" y="3143250"/>
            <a:ext cx="400764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837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Mover comboios e navios</a:t>
            </a:r>
            <a:endParaRPr lang="en-US" sz="837" dirty="0"/>
          </a:p>
        </p:txBody>
      </p:sp>
      <p:sp>
        <p:nvSpPr>
          <p:cNvPr id="20" name="Text 17"/>
          <p:cNvSpPr/>
          <p:nvPr/>
        </p:nvSpPr>
        <p:spPr>
          <a:xfrm>
            <a:off x="457200" y="3371850"/>
            <a:ext cx="400764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837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Gerar eletricidade</a:t>
            </a:r>
            <a:endParaRPr lang="en-US" sz="837" dirty="0"/>
          </a:p>
        </p:txBody>
      </p:sp>
      <p:sp>
        <p:nvSpPr>
          <p:cNvPr id="21" name="Text 18"/>
          <p:cNvSpPr/>
          <p:nvPr/>
        </p:nvSpPr>
        <p:spPr>
          <a:xfrm>
            <a:off x="457200" y="3600450"/>
            <a:ext cx="400764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837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Produzir ferro e aço</a:t>
            </a:r>
            <a:endParaRPr lang="en-US" sz="837" dirty="0"/>
          </a:p>
        </p:txBody>
      </p:sp>
      <p:sp>
        <p:nvSpPr>
          <p:cNvPr id="22" name="Text 19"/>
          <p:cNvSpPr/>
          <p:nvPr/>
        </p:nvSpPr>
        <p:spPr>
          <a:xfrm>
            <a:off x="285750" y="3902273"/>
            <a:ext cx="382977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 Portugal, uma das minas de carvão mais importantes </a:t>
            </a:r>
            <a:endParaRPr lang="en-US" sz="1046" dirty="0"/>
          </a:p>
        </p:txBody>
      </p:sp>
      <p:sp>
        <p:nvSpPr>
          <p:cNvPr id="23" name="Text 20"/>
          <p:cNvSpPr/>
          <p:nvPr/>
        </p:nvSpPr>
        <p:spPr>
          <a:xfrm>
            <a:off x="285750" y="4130873"/>
            <a:ext cx="67594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ficava em </a:t>
            </a:r>
            <a:endParaRPr lang="en-US" sz="1046" dirty="0"/>
          </a:p>
        </p:txBody>
      </p:sp>
      <p:sp>
        <p:nvSpPr>
          <p:cNvPr id="24" name="Text 21"/>
          <p:cNvSpPr/>
          <p:nvPr/>
        </p:nvSpPr>
        <p:spPr>
          <a:xfrm>
            <a:off x="961699" y="4130873"/>
            <a:ext cx="128132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São Pedro da Cova</a:t>
            </a:r>
            <a:endParaRPr lang="en-US" sz="1046" dirty="0"/>
          </a:p>
        </p:txBody>
      </p:sp>
      <p:sp>
        <p:nvSpPr>
          <p:cNvPr id="25" name="Text 22"/>
          <p:cNvSpPr/>
          <p:nvPr/>
        </p:nvSpPr>
        <p:spPr>
          <a:xfrm>
            <a:off x="2243026" y="4130873"/>
            <a:ext cx="187540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no concelho de Gondomar.</a:t>
            </a:r>
            <a:endParaRPr lang="en-US" sz="1046" dirty="0"/>
          </a:p>
        </p:txBody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8559" y="1750219"/>
            <a:ext cx="2300288" cy="23502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ECF0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História das Minas de São Pedro da Cova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14388"/>
            <a:ext cx="714375" cy="35719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5" name="Text 2"/>
          <p:cNvSpPr/>
          <p:nvPr/>
        </p:nvSpPr>
        <p:spPr>
          <a:xfrm>
            <a:off x="285750" y="1207294"/>
            <a:ext cx="857250" cy="257175"/>
          </a:xfrm>
          <a:prstGeom prst="rect">
            <a:avLst/>
          </a:prstGeom>
          <a:noFill/>
          <a:ln/>
        </p:spPr>
        <p:txBody>
          <a:bodyPr wrap="none" lIns="0" tIns="0" rIns="170053" bIns="0" rtlCol="0" anchor="ctr">
            <a:spAutoFit/>
          </a:bodyPr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1795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1357313" y="1207294"/>
            <a:ext cx="750093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Manuel Alves de Brito obtém a primeira licença de exploração de carvão em São Pedro da Cova. </a:t>
            </a:r>
            <a:endParaRPr lang="en-US" sz="1046" dirty="0"/>
          </a:p>
        </p:txBody>
      </p:sp>
      <p:sp>
        <p:nvSpPr>
          <p:cNvPr id="7" name="Text 4"/>
          <p:cNvSpPr/>
          <p:nvPr/>
        </p:nvSpPr>
        <p:spPr>
          <a:xfrm>
            <a:off x="285750" y="1678781"/>
            <a:ext cx="857250" cy="257175"/>
          </a:xfrm>
          <a:prstGeom prst="rect">
            <a:avLst/>
          </a:prstGeom>
          <a:noFill/>
          <a:ln/>
        </p:spPr>
        <p:txBody>
          <a:bodyPr wrap="none" lIns="0" tIns="0" rIns="170053" bIns="0" rtlCol="0" anchor="ctr">
            <a:spAutoFit/>
          </a:bodyPr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1825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357313" y="1678781"/>
            <a:ext cx="750093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governo português arrenda a exploração das minas através de alvará. </a:t>
            </a:r>
            <a:endParaRPr lang="en-US" sz="1046" dirty="0"/>
          </a:p>
        </p:txBody>
      </p:sp>
      <p:sp>
        <p:nvSpPr>
          <p:cNvPr id="9" name="Text 6"/>
          <p:cNvSpPr/>
          <p:nvPr/>
        </p:nvSpPr>
        <p:spPr>
          <a:xfrm>
            <a:off x="285750" y="2150269"/>
            <a:ext cx="857250" cy="257175"/>
          </a:xfrm>
          <a:prstGeom prst="rect">
            <a:avLst/>
          </a:prstGeom>
          <a:noFill/>
          <a:ln/>
        </p:spPr>
        <p:txBody>
          <a:bodyPr wrap="none" lIns="0" tIns="0" rIns="170053" bIns="0" rtlCol="0" anchor="ctr">
            <a:spAutoFit/>
          </a:bodyPr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1885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357313" y="2150269"/>
            <a:ext cx="750093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concessão passa para Cândida Líbia Pimenta e Manuel Joaquim Pimenta. </a:t>
            </a:r>
            <a:endParaRPr lang="en-US" sz="1046" dirty="0"/>
          </a:p>
        </p:txBody>
      </p:sp>
      <p:sp>
        <p:nvSpPr>
          <p:cNvPr id="11" name="Text 8"/>
          <p:cNvSpPr/>
          <p:nvPr/>
        </p:nvSpPr>
        <p:spPr>
          <a:xfrm>
            <a:off x="285750" y="2621756"/>
            <a:ext cx="857250" cy="257175"/>
          </a:xfrm>
          <a:prstGeom prst="rect">
            <a:avLst/>
          </a:prstGeom>
          <a:noFill/>
          <a:ln/>
        </p:spPr>
        <p:txBody>
          <a:bodyPr wrap="none" lIns="0" tIns="0" rIns="170053" bIns="0" rtlCol="0" anchor="ctr">
            <a:spAutoFit/>
          </a:bodyPr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Séc. XX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1357313" y="2630686"/>
            <a:ext cx="68367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É criada a </a:t>
            </a:r>
            <a:endParaRPr lang="en-US" sz="1046" dirty="0"/>
          </a:p>
        </p:txBody>
      </p:sp>
      <p:sp>
        <p:nvSpPr>
          <p:cNvPr id="13" name="Text 10"/>
          <p:cNvSpPr/>
          <p:nvPr/>
        </p:nvSpPr>
        <p:spPr>
          <a:xfrm>
            <a:off x="2040992" y="2630686"/>
            <a:ext cx="293153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Companhia das Minas de S. Pedro da Cova</a:t>
            </a:r>
            <a:endParaRPr lang="en-US" sz="1046" dirty="0"/>
          </a:p>
        </p:txBody>
      </p:sp>
      <p:sp>
        <p:nvSpPr>
          <p:cNvPr id="14" name="Text 11"/>
          <p:cNvSpPr/>
          <p:nvPr/>
        </p:nvSpPr>
        <p:spPr>
          <a:xfrm>
            <a:off x="4972524" y="2630686"/>
            <a:ext cx="2822228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que explora o local até ao encerramento. </a:t>
            </a:r>
            <a:endParaRPr lang="en-US" sz="1046" dirty="0"/>
          </a:p>
        </p:txBody>
      </p:sp>
      <p:sp>
        <p:nvSpPr>
          <p:cNvPr id="15" name="Text 12"/>
          <p:cNvSpPr/>
          <p:nvPr/>
        </p:nvSpPr>
        <p:spPr>
          <a:xfrm>
            <a:off x="285750" y="3093244"/>
            <a:ext cx="857250" cy="257175"/>
          </a:xfrm>
          <a:prstGeom prst="rect">
            <a:avLst/>
          </a:prstGeom>
          <a:noFill/>
          <a:ln/>
        </p:spPr>
        <p:txBody>
          <a:bodyPr wrap="none" lIns="0" tIns="0" rIns="170053" bIns="0" rtlCol="0" anchor="ctr">
            <a:spAutoFit/>
          </a:bodyPr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1914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1357313" y="3102173"/>
            <a:ext cx="114844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mina emprega </a:t>
            </a:r>
            <a:endParaRPr lang="en-US" sz="1046" dirty="0"/>
          </a:p>
        </p:txBody>
      </p:sp>
      <p:sp>
        <p:nvSpPr>
          <p:cNvPr id="17" name="Text 14"/>
          <p:cNvSpPr/>
          <p:nvPr/>
        </p:nvSpPr>
        <p:spPr>
          <a:xfrm>
            <a:off x="2505754" y="3102173"/>
            <a:ext cx="947858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393 operários</a:t>
            </a:r>
            <a:endParaRPr lang="en-US" sz="1046" dirty="0"/>
          </a:p>
        </p:txBody>
      </p:sp>
      <p:sp>
        <p:nvSpPr>
          <p:cNvPr id="18" name="Text 15"/>
          <p:cNvSpPr/>
          <p:nvPr/>
        </p:nvSpPr>
        <p:spPr>
          <a:xfrm>
            <a:off x="3453612" y="3102173"/>
            <a:ext cx="116688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extrai cerca de </a:t>
            </a:r>
            <a:endParaRPr lang="en-US" sz="1046" dirty="0"/>
          </a:p>
        </p:txBody>
      </p:sp>
      <p:sp>
        <p:nvSpPr>
          <p:cNvPr id="19" name="Text 16"/>
          <p:cNvSpPr/>
          <p:nvPr/>
        </p:nvSpPr>
        <p:spPr>
          <a:xfrm>
            <a:off x="4620499" y="3102173"/>
            <a:ext cx="117458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25.000 toneladas</a:t>
            </a:r>
            <a:endParaRPr lang="en-US" sz="1046" dirty="0"/>
          </a:p>
        </p:txBody>
      </p:sp>
      <p:sp>
        <p:nvSpPr>
          <p:cNvPr id="20" name="Text 17"/>
          <p:cNvSpPr/>
          <p:nvPr/>
        </p:nvSpPr>
        <p:spPr>
          <a:xfrm>
            <a:off x="5795088" y="3102173"/>
            <a:ext cx="72796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carvão. </a:t>
            </a:r>
            <a:endParaRPr lang="en-US" sz="1046" dirty="0"/>
          </a:p>
        </p:txBody>
      </p:sp>
      <p:sp>
        <p:nvSpPr>
          <p:cNvPr id="21" name="Text 18"/>
          <p:cNvSpPr/>
          <p:nvPr/>
        </p:nvSpPr>
        <p:spPr>
          <a:xfrm>
            <a:off x="285750" y="3564731"/>
            <a:ext cx="857250" cy="257175"/>
          </a:xfrm>
          <a:prstGeom prst="rect">
            <a:avLst/>
          </a:prstGeom>
          <a:noFill/>
          <a:ln/>
        </p:spPr>
        <p:txBody>
          <a:bodyPr wrap="none" lIns="0" tIns="0" rIns="170053" bIns="0" rtlCol="0" anchor="ctr">
            <a:spAutoFit/>
          </a:bodyPr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1970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1357313" y="3564731"/>
            <a:ext cx="750093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Encerramento definitivo das minas após quase dois séculos de atividade. </a:t>
            </a:r>
            <a:endParaRPr lang="en-US" sz="10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0936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ECF0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 Minério Extraído: Antracite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14388"/>
            <a:ext cx="714375" cy="35719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5" name="Text 2"/>
          <p:cNvSpPr/>
          <p:nvPr/>
        </p:nvSpPr>
        <p:spPr>
          <a:xfrm>
            <a:off x="285750" y="1009055"/>
            <a:ext cx="128448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</a:t>
            </a:r>
            <a:endParaRPr lang="en-US" sz="1046" dirty="0"/>
          </a:p>
        </p:txBody>
      </p:sp>
      <p:sp>
        <p:nvSpPr>
          <p:cNvPr id="6" name="Text 3"/>
          <p:cNvSpPr/>
          <p:nvPr/>
        </p:nvSpPr>
        <p:spPr>
          <a:xfrm>
            <a:off x="414198" y="1009055"/>
            <a:ext cx="63124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antracite</a:t>
            </a:r>
            <a:endParaRPr lang="en-US" sz="1046" dirty="0"/>
          </a:p>
        </p:txBody>
      </p:sp>
      <p:sp>
        <p:nvSpPr>
          <p:cNvPr id="7" name="Text 4"/>
          <p:cNvSpPr/>
          <p:nvPr/>
        </p:nvSpPr>
        <p:spPr>
          <a:xfrm>
            <a:off x="1045443" y="1009055"/>
            <a:ext cx="302666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é o tipo de carvão extraído nas minas de São </a:t>
            </a:r>
            <a:endParaRPr lang="en-US" sz="1046" dirty="0"/>
          </a:p>
        </p:txBody>
      </p:sp>
      <p:sp>
        <p:nvSpPr>
          <p:cNvPr id="8" name="Text 5"/>
          <p:cNvSpPr/>
          <p:nvPr/>
        </p:nvSpPr>
        <p:spPr>
          <a:xfrm>
            <a:off x="285750" y="1237655"/>
            <a:ext cx="283651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Pedro da Cova. É considerado o carvão de </a:t>
            </a:r>
            <a:endParaRPr lang="en-US" sz="1046" dirty="0"/>
          </a:p>
        </p:txBody>
      </p:sp>
      <p:sp>
        <p:nvSpPr>
          <p:cNvPr id="9" name="Text 6"/>
          <p:cNvSpPr/>
          <p:nvPr/>
        </p:nvSpPr>
        <p:spPr>
          <a:xfrm>
            <a:off x="3122265" y="1237655"/>
            <a:ext cx="114344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maior qualidade</a:t>
            </a:r>
            <a:endParaRPr lang="en-US" sz="1046" dirty="0"/>
          </a:p>
        </p:txBody>
      </p:sp>
      <p:sp>
        <p:nvSpPr>
          <p:cNvPr id="10" name="Text 7"/>
          <p:cNvSpPr/>
          <p:nvPr/>
        </p:nvSpPr>
        <p:spPr>
          <a:xfrm>
            <a:off x="285750" y="1466255"/>
            <a:ext cx="263947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devido ao seu elevado teor de carbono.</a:t>
            </a:r>
            <a:endParaRPr lang="en-US" sz="1046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1950244"/>
            <a:ext cx="150019" cy="17145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2925" y="1821656"/>
            <a:ext cx="3921919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Alto poder calorífico (produz mais energia quando queimado)</a:t>
            </a:r>
            <a:endParaRPr lang="en-US" sz="1046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2400300"/>
            <a:ext cx="171450" cy="1714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64356" y="2378869"/>
            <a:ext cx="224986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Elevado teor de carbono (90-98%)</a:t>
            </a:r>
            <a:endParaRPr lang="en-US" sz="1046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2764631"/>
            <a:ext cx="214313" cy="17145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07219" y="2743200"/>
            <a:ext cx="271521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Baixo teor de impurezas e gases voláteis</a:t>
            </a:r>
            <a:endParaRPr lang="en-US" sz="1046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3128963"/>
            <a:ext cx="192881" cy="17145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85788" y="3107531"/>
            <a:ext cx="366703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Utilizado na indústria siderúrgica e geração de energia</a:t>
            </a:r>
            <a:endParaRPr lang="en-US" sz="1046" dirty="0"/>
          </a:p>
        </p:txBody>
      </p:sp>
      <p:sp>
        <p:nvSpPr>
          <p:cNvPr id="19" name="Text 12"/>
          <p:cNvSpPr/>
          <p:nvPr/>
        </p:nvSpPr>
        <p:spPr>
          <a:xfrm>
            <a:off x="285750" y="3457575"/>
            <a:ext cx="41790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Embora alguns documentos históricos possam referir o carvão de São Pedro da Cova como de "fraca qualidade", outras fontes indicam que a antracite produzida era de boa qualidade.</a:t>
            </a:r>
            <a:endParaRPr lang="en-US" sz="1046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9883" y="496589"/>
            <a:ext cx="2097611" cy="2143125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4877814" y="2723399"/>
            <a:ext cx="378175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Amostra de antracite - o tipo de carvão extraído em São Pedro da Cova</a:t>
            </a:r>
            <a:endParaRPr lang="en-US" sz="837" dirty="0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766" y="3037724"/>
            <a:ext cx="3571875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ECF0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Ferramentas e Equipamentos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14388"/>
            <a:ext cx="714375" cy="35719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5" name="Text 2"/>
          <p:cNvSpPr/>
          <p:nvPr/>
        </p:nvSpPr>
        <p:spPr>
          <a:xfrm>
            <a:off x="285750" y="1064419"/>
            <a:ext cx="417909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Os mineiros utilizavam ferramentas rudimentares para extrair o carvão:</a:t>
            </a:r>
            <a:endParaRPr lang="en-US" sz="1046" dirty="0"/>
          </a:p>
        </p:txBody>
      </p:sp>
      <p:sp>
        <p:nvSpPr>
          <p:cNvPr id="6" name="Shape 3"/>
          <p:cNvSpPr/>
          <p:nvPr/>
        </p:nvSpPr>
        <p:spPr>
          <a:xfrm>
            <a:off x="285750" y="1578769"/>
            <a:ext cx="285750" cy="285750"/>
          </a:xfrm>
          <a:prstGeom prst="ellipse">
            <a:avLst/>
          </a:prstGeom>
          <a:solidFill>
            <a:srgbClr val="3498DB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31" y="1664494"/>
            <a:ext cx="128588" cy="1143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78656" y="1623417"/>
            <a:ext cx="63995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Picaretas</a:t>
            </a:r>
            <a:endParaRPr lang="en-US" sz="1046" dirty="0"/>
          </a:p>
        </p:txBody>
      </p:sp>
      <p:sp>
        <p:nvSpPr>
          <p:cNvPr id="9" name="Text 5"/>
          <p:cNvSpPr/>
          <p:nvPr/>
        </p:nvSpPr>
        <p:spPr>
          <a:xfrm>
            <a:off x="1318608" y="1623417"/>
            <a:ext cx="273678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- Para escavar e soltar o carvão da rocha </a:t>
            </a:r>
            <a:endParaRPr lang="en-US" sz="1046" dirty="0"/>
          </a:p>
        </p:txBody>
      </p:sp>
      <p:sp>
        <p:nvSpPr>
          <p:cNvPr id="10" name="Shape 6"/>
          <p:cNvSpPr/>
          <p:nvPr/>
        </p:nvSpPr>
        <p:spPr>
          <a:xfrm>
            <a:off x="285750" y="1971675"/>
            <a:ext cx="285750" cy="285750"/>
          </a:xfrm>
          <a:prstGeom prst="ellipse">
            <a:avLst/>
          </a:prstGeom>
          <a:solidFill>
            <a:srgbClr val="3498DB"/>
          </a:solidFill>
          <a:ln/>
        </p:spPr>
      </p:sp>
      <p:sp>
        <p:nvSpPr>
          <p:cNvPr id="11" name="Text 7"/>
          <p:cNvSpPr/>
          <p:nvPr/>
        </p:nvSpPr>
        <p:spPr>
          <a:xfrm>
            <a:off x="678656" y="2016323"/>
            <a:ext cx="24246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Pás</a:t>
            </a:r>
            <a:endParaRPr lang="en-US" sz="1046" dirty="0"/>
          </a:p>
        </p:txBody>
      </p:sp>
      <p:sp>
        <p:nvSpPr>
          <p:cNvPr id="12" name="Text 8"/>
          <p:cNvSpPr/>
          <p:nvPr/>
        </p:nvSpPr>
        <p:spPr>
          <a:xfrm>
            <a:off x="921125" y="2016323"/>
            <a:ext cx="199140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- Para recolher o carvão solto </a:t>
            </a:r>
            <a:endParaRPr lang="en-US" sz="1046" dirty="0"/>
          </a:p>
        </p:txBody>
      </p:sp>
      <p:sp>
        <p:nvSpPr>
          <p:cNvPr id="13" name="Shape 9"/>
          <p:cNvSpPr/>
          <p:nvPr/>
        </p:nvSpPr>
        <p:spPr>
          <a:xfrm>
            <a:off x="285750" y="2364581"/>
            <a:ext cx="285750" cy="285750"/>
          </a:xfrm>
          <a:prstGeom prst="ellipse">
            <a:avLst/>
          </a:prstGeom>
          <a:solidFill>
            <a:srgbClr val="3498DB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1" y="2450306"/>
            <a:ext cx="128588" cy="1143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78656" y="2409230"/>
            <a:ext cx="51993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Cunhas</a:t>
            </a:r>
            <a:endParaRPr lang="en-US" sz="1046" dirty="0"/>
          </a:p>
        </p:txBody>
      </p:sp>
      <p:sp>
        <p:nvSpPr>
          <p:cNvPr id="16" name="Text 11"/>
          <p:cNvSpPr/>
          <p:nvPr/>
        </p:nvSpPr>
        <p:spPr>
          <a:xfrm>
            <a:off x="1198587" y="2409230"/>
            <a:ext cx="274107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- Para quebrar blocos maiores de carvão </a:t>
            </a:r>
            <a:endParaRPr lang="en-US" sz="1046" dirty="0"/>
          </a:p>
        </p:txBody>
      </p:sp>
      <p:sp>
        <p:nvSpPr>
          <p:cNvPr id="17" name="Shape 12"/>
          <p:cNvSpPr/>
          <p:nvPr/>
        </p:nvSpPr>
        <p:spPr>
          <a:xfrm>
            <a:off x="285750" y="2828925"/>
            <a:ext cx="285750" cy="285750"/>
          </a:xfrm>
          <a:prstGeom prst="ellipse">
            <a:avLst/>
          </a:prstGeom>
          <a:solidFill>
            <a:srgbClr val="3498DB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19" y="2914650"/>
            <a:ext cx="100013" cy="1143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78656" y="2766417"/>
            <a:ext cx="2323588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Lâmpadas de azeite ou carbureto</a:t>
            </a:r>
            <a:endParaRPr lang="en-US" sz="1046" dirty="0"/>
          </a:p>
        </p:txBody>
      </p:sp>
      <p:sp>
        <p:nvSpPr>
          <p:cNvPr id="20" name="Text 14"/>
          <p:cNvSpPr/>
          <p:nvPr/>
        </p:nvSpPr>
        <p:spPr>
          <a:xfrm>
            <a:off x="3002245" y="2766417"/>
            <a:ext cx="119643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- Para iluminação </a:t>
            </a:r>
            <a:endParaRPr lang="en-US" sz="1046" dirty="0"/>
          </a:p>
        </p:txBody>
      </p:sp>
      <p:sp>
        <p:nvSpPr>
          <p:cNvPr id="21" name="Text 15"/>
          <p:cNvSpPr/>
          <p:nvPr/>
        </p:nvSpPr>
        <p:spPr>
          <a:xfrm>
            <a:off x="678656" y="2980730"/>
            <a:ext cx="80397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nas galerias </a:t>
            </a:r>
            <a:endParaRPr lang="en-US" sz="1046" dirty="0"/>
          </a:p>
        </p:txBody>
      </p:sp>
      <p:sp>
        <p:nvSpPr>
          <p:cNvPr id="22" name="Shape 16"/>
          <p:cNvSpPr/>
          <p:nvPr/>
        </p:nvSpPr>
        <p:spPr>
          <a:xfrm>
            <a:off x="285750" y="3364706"/>
            <a:ext cx="285750" cy="285750"/>
          </a:xfrm>
          <a:prstGeom prst="ellipse">
            <a:avLst/>
          </a:prstGeom>
          <a:solidFill>
            <a:srgbClr val="3498DB"/>
          </a:solidFill>
          <a:ln/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331" y="3450431"/>
            <a:ext cx="128588" cy="1143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678656" y="3302198"/>
            <a:ext cx="620390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Proteção</a:t>
            </a:r>
            <a:endParaRPr lang="en-US" sz="1046" dirty="0"/>
          </a:p>
        </p:txBody>
      </p:sp>
      <p:sp>
        <p:nvSpPr>
          <p:cNvPr id="25" name="Text 18"/>
          <p:cNvSpPr/>
          <p:nvPr/>
        </p:nvSpPr>
        <p:spPr>
          <a:xfrm>
            <a:off x="1299046" y="3302198"/>
            <a:ext cx="2798648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- Durante muito tempo, apenas um lenço </a:t>
            </a:r>
            <a:endParaRPr lang="en-US" sz="1046" dirty="0"/>
          </a:p>
        </p:txBody>
      </p:sp>
      <p:sp>
        <p:nvSpPr>
          <p:cNvPr id="26" name="Text 19"/>
          <p:cNvSpPr/>
          <p:nvPr/>
        </p:nvSpPr>
        <p:spPr>
          <a:xfrm>
            <a:off x="678656" y="3516511"/>
            <a:ext cx="73597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tabaqueiro </a:t>
            </a:r>
            <a:endParaRPr lang="en-US" sz="1046" dirty="0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2766" y="1052784"/>
            <a:ext cx="3571875" cy="26931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364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ECF0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Transporte do Carvão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14388"/>
            <a:ext cx="714375" cy="35719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5" name="Text 2"/>
          <p:cNvSpPr/>
          <p:nvPr/>
        </p:nvSpPr>
        <p:spPr>
          <a:xfrm>
            <a:off x="285750" y="992981"/>
            <a:ext cx="4179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 transporte do carvão era um processo complexo que envolvia várias etapas desde a extração até ao destino final:</a:t>
            </a:r>
            <a:endParaRPr lang="en-US" sz="1046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1721644"/>
            <a:ext cx="192881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5788" y="1601986"/>
            <a:ext cx="64480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Extração:</a:t>
            </a:r>
            <a:endParaRPr lang="en-US" sz="1046" dirty="0"/>
          </a:p>
        </p:txBody>
      </p:sp>
      <p:sp>
        <p:nvSpPr>
          <p:cNvPr id="8" name="Text 4"/>
          <p:cNvSpPr/>
          <p:nvPr/>
        </p:nvSpPr>
        <p:spPr>
          <a:xfrm>
            <a:off x="1230595" y="1601986"/>
            <a:ext cx="278120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carvão era extraído manualmente com </a:t>
            </a:r>
            <a:endParaRPr lang="en-US" sz="1046" dirty="0"/>
          </a:p>
        </p:txBody>
      </p:sp>
      <p:sp>
        <p:nvSpPr>
          <p:cNvPr id="9" name="Text 5"/>
          <p:cNvSpPr/>
          <p:nvPr/>
        </p:nvSpPr>
        <p:spPr>
          <a:xfrm>
            <a:off x="585788" y="1816298"/>
            <a:ext cx="1040002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picaretas e pás.</a:t>
            </a:r>
            <a:endParaRPr lang="en-US" sz="1046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2364581"/>
            <a:ext cx="150019" cy="1714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42925" y="2137767"/>
            <a:ext cx="135374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Transporte interno:</a:t>
            </a:r>
            <a:endParaRPr lang="en-US" sz="1046" dirty="0"/>
          </a:p>
        </p:txBody>
      </p:sp>
      <p:sp>
        <p:nvSpPr>
          <p:cNvPr id="12" name="Text 7"/>
          <p:cNvSpPr/>
          <p:nvPr/>
        </p:nvSpPr>
        <p:spPr>
          <a:xfrm>
            <a:off x="1896666" y="2137767"/>
            <a:ext cx="215085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Pequenos cubos de madeira ou </a:t>
            </a:r>
            <a:endParaRPr lang="en-US" sz="1046" dirty="0"/>
          </a:p>
        </p:txBody>
      </p:sp>
      <p:sp>
        <p:nvSpPr>
          <p:cNvPr id="13" name="Text 8"/>
          <p:cNvSpPr/>
          <p:nvPr/>
        </p:nvSpPr>
        <p:spPr>
          <a:xfrm>
            <a:off x="542925" y="2352080"/>
            <a:ext cx="3663600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cestos eram passados de mão em mão por uma fila de </a:t>
            </a:r>
            <a:endParaRPr lang="en-US" sz="1046" dirty="0"/>
          </a:p>
        </p:txBody>
      </p:sp>
      <p:sp>
        <p:nvSpPr>
          <p:cNvPr id="14" name="Text 9"/>
          <p:cNvSpPr/>
          <p:nvPr/>
        </p:nvSpPr>
        <p:spPr>
          <a:xfrm>
            <a:off x="542925" y="2566392"/>
            <a:ext cx="55880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rapazes.</a:t>
            </a:r>
            <a:endParaRPr lang="en-US" sz="1046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3114675"/>
            <a:ext cx="150019" cy="17145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542925" y="2887861"/>
            <a:ext cx="77509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Vagonetas:</a:t>
            </a:r>
            <a:endParaRPr lang="en-US" sz="1046" dirty="0"/>
          </a:p>
        </p:txBody>
      </p:sp>
      <p:sp>
        <p:nvSpPr>
          <p:cNvPr id="17" name="Text 11"/>
          <p:cNvSpPr/>
          <p:nvPr/>
        </p:nvSpPr>
        <p:spPr>
          <a:xfrm>
            <a:off x="1318022" y="2887861"/>
            <a:ext cx="293552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Em minas mais desenvolvidas, o carvão era </a:t>
            </a:r>
            <a:endParaRPr lang="en-US" sz="1046" dirty="0"/>
          </a:p>
        </p:txBody>
      </p:sp>
      <p:sp>
        <p:nvSpPr>
          <p:cNvPr id="18" name="Text 12"/>
          <p:cNvSpPr/>
          <p:nvPr/>
        </p:nvSpPr>
        <p:spPr>
          <a:xfrm>
            <a:off x="542925" y="3102173"/>
            <a:ext cx="379006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transportado em vagonetas sobre carris de ferro até aos </a:t>
            </a:r>
            <a:endParaRPr lang="en-US" sz="1046" dirty="0"/>
          </a:p>
        </p:txBody>
      </p:sp>
      <p:sp>
        <p:nvSpPr>
          <p:cNvPr id="19" name="Text 13"/>
          <p:cNvSpPr/>
          <p:nvPr/>
        </p:nvSpPr>
        <p:spPr>
          <a:xfrm>
            <a:off x="542925" y="3316486"/>
            <a:ext cx="112399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poços principais.</a:t>
            </a:r>
            <a:endParaRPr lang="en-US" sz="1046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890" y="3757613"/>
            <a:ext cx="128588" cy="17145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21801" y="3637955"/>
            <a:ext cx="64609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Elevação:</a:t>
            </a:r>
            <a:endParaRPr lang="en-US" sz="1046" dirty="0"/>
          </a:p>
        </p:txBody>
      </p:sp>
      <p:sp>
        <p:nvSpPr>
          <p:cNvPr id="22" name="Text 15"/>
          <p:cNvSpPr/>
          <p:nvPr/>
        </p:nvSpPr>
        <p:spPr>
          <a:xfrm>
            <a:off x="1167892" y="3637955"/>
            <a:ext cx="298924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carvão era elevado à superfície através de </a:t>
            </a:r>
            <a:endParaRPr lang="en-US" sz="1046" dirty="0"/>
          </a:p>
        </p:txBody>
      </p:sp>
      <p:sp>
        <p:nvSpPr>
          <p:cNvPr id="23" name="Text 16"/>
          <p:cNvSpPr/>
          <p:nvPr/>
        </p:nvSpPr>
        <p:spPr>
          <a:xfrm>
            <a:off x="521801" y="3852267"/>
            <a:ext cx="288378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sistemas de roldanas ou máquinas a vapor.</a:t>
            </a:r>
            <a:endParaRPr lang="en-US" sz="1046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750" y="4256857"/>
            <a:ext cx="150019" cy="17145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542925" y="4239051"/>
            <a:ext cx="125760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Caminho de ferro:</a:t>
            </a:r>
            <a:endParaRPr lang="en-US" sz="1046" dirty="0"/>
          </a:p>
        </p:txBody>
      </p:sp>
      <p:sp>
        <p:nvSpPr>
          <p:cNvPr id="26" name="Text 18"/>
          <p:cNvSpPr/>
          <p:nvPr/>
        </p:nvSpPr>
        <p:spPr>
          <a:xfrm>
            <a:off x="1800532" y="4254207"/>
            <a:ext cx="7057718" cy="1609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Em São Pedro da Cova,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foi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construído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um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caminho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ferro para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transportar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carvão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até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à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Foz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 Sousa. </a:t>
            </a:r>
            <a:endParaRPr lang="en-US" sz="1046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750" y="4716913"/>
            <a:ext cx="192881" cy="171450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585788" y="4733239"/>
            <a:ext cx="1267597" cy="1609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Transporte fluvial:</a:t>
            </a:r>
            <a:endParaRPr lang="en-US" sz="1046" dirty="0"/>
          </a:p>
        </p:txBody>
      </p:sp>
      <p:sp>
        <p:nvSpPr>
          <p:cNvPr id="31" name="Text 22"/>
          <p:cNvSpPr/>
          <p:nvPr/>
        </p:nvSpPr>
        <p:spPr>
          <a:xfrm>
            <a:off x="1853385" y="4727692"/>
            <a:ext cx="6114958" cy="1609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 Foz do Sousa, o carvão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seguia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barco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pelo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rio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Douro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até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046" dirty="0" err="1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ao</a:t>
            </a: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Porto </a:t>
            </a:r>
            <a:endParaRPr lang="en-US" sz="1046" dirty="0"/>
          </a:p>
        </p:txBody>
      </p:sp>
      <p:pic>
        <p:nvPicPr>
          <p:cNvPr id="3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2835" y="977188"/>
            <a:ext cx="3571875" cy="26931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8778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ECF0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Evolução Tecnológica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14388"/>
            <a:ext cx="714375" cy="35719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5" name="Text 2"/>
          <p:cNvSpPr/>
          <p:nvPr/>
        </p:nvSpPr>
        <p:spPr>
          <a:xfrm>
            <a:off x="285750" y="992981"/>
            <a:ext cx="41790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Ao longo dos quase dois séculos de exploração, as minas de São Pedro da Cova viram uma evolução gradual nas tecnologias utilizadas:</a:t>
            </a:r>
            <a:endParaRPr lang="en-US" sz="1046" dirty="0"/>
          </a:p>
        </p:txBody>
      </p:sp>
      <p:sp>
        <p:nvSpPr>
          <p:cNvPr id="6" name="Shape 3"/>
          <p:cNvSpPr/>
          <p:nvPr/>
        </p:nvSpPr>
        <p:spPr>
          <a:xfrm>
            <a:off x="285750" y="2048805"/>
            <a:ext cx="357188" cy="357188"/>
          </a:xfrm>
          <a:prstGeom prst="ellipse">
            <a:avLst/>
          </a:prstGeom>
          <a:solidFill>
            <a:srgbClr val="3498DB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77" y="2223827"/>
            <a:ext cx="160734" cy="714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85813" y="1821656"/>
            <a:ext cx="3679031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Fase Inicial (1795-1850)</a:t>
            </a:r>
            <a:endParaRPr lang="en-US" sz="1238" dirty="0"/>
          </a:p>
        </p:txBody>
      </p:sp>
      <p:sp>
        <p:nvSpPr>
          <p:cNvPr id="9" name="Text 5"/>
          <p:cNvSpPr/>
          <p:nvPr/>
        </p:nvSpPr>
        <p:spPr>
          <a:xfrm>
            <a:off x="785813" y="2093119"/>
            <a:ext cx="3679031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Ferramentas manuais simples como picaretas e pás. Transporte em cestos e cubos de madeira passados de mão em mão.</a:t>
            </a:r>
            <a:endParaRPr lang="en-US" sz="942" dirty="0"/>
          </a:p>
        </p:txBody>
      </p:sp>
      <p:sp>
        <p:nvSpPr>
          <p:cNvPr id="10" name="Shape 6"/>
          <p:cNvSpPr/>
          <p:nvPr/>
        </p:nvSpPr>
        <p:spPr>
          <a:xfrm>
            <a:off x="285750" y="3003193"/>
            <a:ext cx="357188" cy="357188"/>
          </a:xfrm>
          <a:prstGeom prst="ellipse">
            <a:avLst/>
          </a:prstGeom>
          <a:solidFill>
            <a:srgbClr val="3498DB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977" y="3178215"/>
            <a:ext cx="160734" cy="714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85813" y="2776045"/>
            <a:ext cx="3679031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Fase Intermediária (1850-1900)</a:t>
            </a:r>
            <a:endParaRPr lang="en-US" sz="1238" dirty="0"/>
          </a:p>
        </p:txBody>
      </p:sp>
      <p:sp>
        <p:nvSpPr>
          <p:cNvPr id="13" name="Text 8"/>
          <p:cNvSpPr/>
          <p:nvPr/>
        </p:nvSpPr>
        <p:spPr>
          <a:xfrm>
            <a:off x="785813" y="3047507"/>
            <a:ext cx="3679031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Introdução de bombas de madeira para drenagem de água. Primeiros sistemas de ventilação e iluminação com lâmpadas de azeite.</a:t>
            </a:r>
            <a:endParaRPr lang="en-US" sz="942" dirty="0"/>
          </a:p>
        </p:txBody>
      </p:sp>
      <p:sp>
        <p:nvSpPr>
          <p:cNvPr id="14" name="Shape 9"/>
          <p:cNvSpPr/>
          <p:nvPr/>
        </p:nvSpPr>
        <p:spPr>
          <a:xfrm>
            <a:off x="285750" y="3957582"/>
            <a:ext cx="357188" cy="357188"/>
          </a:xfrm>
          <a:prstGeom prst="ellipse">
            <a:avLst/>
          </a:prstGeom>
          <a:solidFill>
            <a:srgbClr val="3498DB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047" y="4132604"/>
            <a:ext cx="178594" cy="714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85813" y="3730433"/>
            <a:ext cx="3679031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Fase Mecanizada (1900-1970)</a:t>
            </a:r>
            <a:endParaRPr lang="en-US" sz="1238" dirty="0"/>
          </a:p>
        </p:txBody>
      </p:sp>
      <p:sp>
        <p:nvSpPr>
          <p:cNvPr id="17" name="Text 11"/>
          <p:cNvSpPr/>
          <p:nvPr/>
        </p:nvSpPr>
        <p:spPr>
          <a:xfrm>
            <a:off x="785813" y="4001895"/>
            <a:ext cx="3679031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Máquinas a vapor para extração e drenagem. Vagonetas sobre carris de ferro. Caminho de ferro para transporte externo.</a:t>
            </a:r>
            <a:endParaRPr lang="en-US" sz="942" dirty="0"/>
          </a:p>
        </p:txBody>
      </p:sp>
      <p:sp>
        <p:nvSpPr>
          <p:cNvPr id="18" name="Text 12"/>
          <p:cNvSpPr/>
          <p:nvPr/>
        </p:nvSpPr>
        <p:spPr>
          <a:xfrm>
            <a:off x="285749" y="4676855"/>
            <a:ext cx="8387987" cy="32188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046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Apesar da evolução tecnológica, as condições de trabalho permaneceram difíceis e perigosas até ao encerramento das minas em 1970.</a:t>
            </a:r>
            <a:endParaRPr lang="en-US" sz="1046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2766" y="1542212"/>
            <a:ext cx="3571875" cy="26831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3222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ECF0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Condições de Trabalho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14388"/>
            <a:ext cx="714375" cy="35719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5" name="Shape 2"/>
          <p:cNvSpPr/>
          <p:nvPr/>
        </p:nvSpPr>
        <p:spPr>
          <a:xfrm>
            <a:off x="285750" y="1064419"/>
            <a:ext cx="6215063" cy="907256"/>
          </a:xfrm>
          <a:prstGeom prst="rect">
            <a:avLst/>
          </a:prstGeom>
          <a:solidFill>
            <a:srgbClr val="3498DB">
              <a:alpha val="20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285750" y="1064419"/>
            <a:ext cx="28575" cy="907256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7" name="Text 4"/>
          <p:cNvSpPr/>
          <p:nvPr/>
        </p:nvSpPr>
        <p:spPr>
          <a:xfrm>
            <a:off x="392906" y="1171575"/>
            <a:ext cx="6000750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Ambiente de Trabalho</a:t>
            </a:r>
            <a:endParaRPr lang="en-US" sz="1238" dirty="0"/>
          </a:p>
        </p:txBody>
      </p:sp>
      <p:sp>
        <p:nvSpPr>
          <p:cNvPr id="8" name="Text 5"/>
          <p:cNvSpPr/>
          <p:nvPr/>
        </p:nvSpPr>
        <p:spPr>
          <a:xfrm>
            <a:off x="392906" y="1487686"/>
            <a:ext cx="449967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Os mineiros trabalhavam em condições extremamente difíceis: ambientes </a:t>
            </a:r>
            <a:endParaRPr lang="en-US" sz="942" dirty="0"/>
          </a:p>
        </p:txBody>
      </p:sp>
      <p:sp>
        <p:nvSpPr>
          <p:cNvPr id="9" name="Text 6"/>
          <p:cNvSpPr/>
          <p:nvPr/>
        </p:nvSpPr>
        <p:spPr>
          <a:xfrm>
            <a:off x="4892576" y="1487686"/>
            <a:ext cx="48055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escuros</a:t>
            </a:r>
            <a:endParaRPr lang="en-US" sz="942" dirty="0"/>
          </a:p>
        </p:txBody>
      </p:sp>
      <p:sp>
        <p:nvSpPr>
          <p:cNvPr id="10" name="Text 7"/>
          <p:cNvSpPr/>
          <p:nvPr/>
        </p:nvSpPr>
        <p:spPr>
          <a:xfrm>
            <a:off x="5373132" y="1487686"/>
            <a:ext cx="6792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</a:t>
            </a:r>
            <a:endParaRPr lang="en-US" sz="942" dirty="0"/>
          </a:p>
        </p:txBody>
      </p:sp>
      <p:sp>
        <p:nvSpPr>
          <p:cNvPr id="11" name="Text 8"/>
          <p:cNvSpPr/>
          <p:nvPr/>
        </p:nvSpPr>
        <p:spPr>
          <a:xfrm>
            <a:off x="5441054" y="1487686"/>
            <a:ext cx="54845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húmidos</a:t>
            </a:r>
            <a:endParaRPr lang="en-US" sz="942" dirty="0"/>
          </a:p>
        </p:txBody>
      </p:sp>
      <p:sp>
        <p:nvSpPr>
          <p:cNvPr id="12" name="Text 9"/>
          <p:cNvSpPr/>
          <p:nvPr/>
        </p:nvSpPr>
        <p:spPr>
          <a:xfrm>
            <a:off x="5989504" y="1487686"/>
            <a:ext cx="13941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</a:t>
            </a:r>
            <a:endParaRPr lang="en-US" sz="942" dirty="0"/>
          </a:p>
        </p:txBody>
      </p:sp>
      <p:sp>
        <p:nvSpPr>
          <p:cNvPr id="13" name="Text 10"/>
          <p:cNvSpPr/>
          <p:nvPr/>
        </p:nvSpPr>
        <p:spPr>
          <a:xfrm>
            <a:off x="6128919" y="1487686"/>
            <a:ext cx="25977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 </a:t>
            </a:r>
            <a:endParaRPr lang="en-US" sz="942" dirty="0"/>
          </a:p>
        </p:txBody>
      </p:sp>
      <p:sp>
        <p:nvSpPr>
          <p:cNvPr id="14" name="Text 11"/>
          <p:cNvSpPr/>
          <p:nvPr/>
        </p:nvSpPr>
        <p:spPr>
          <a:xfrm>
            <a:off x="392906" y="1680567"/>
            <a:ext cx="95773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pouco oxigénio</a:t>
            </a:r>
            <a:endParaRPr lang="en-US" sz="942" dirty="0"/>
          </a:p>
        </p:txBody>
      </p:sp>
      <p:sp>
        <p:nvSpPr>
          <p:cNvPr id="15" name="Text 12"/>
          <p:cNvSpPr/>
          <p:nvPr/>
        </p:nvSpPr>
        <p:spPr>
          <a:xfrm>
            <a:off x="1350643" y="1680567"/>
            <a:ext cx="363390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a profundidades que podiam chegar a mais de 100 metros. </a:t>
            </a:r>
            <a:endParaRPr lang="en-US" sz="942" dirty="0"/>
          </a:p>
        </p:txBody>
      </p:sp>
      <p:sp>
        <p:nvSpPr>
          <p:cNvPr id="16" name="Shape 13"/>
          <p:cNvSpPr/>
          <p:nvPr/>
        </p:nvSpPr>
        <p:spPr>
          <a:xfrm>
            <a:off x="285750" y="2114550"/>
            <a:ext cx="6215063" cy="1100138"/>
          </a:xfrm>
          <a:prstGeom prst="rect">
            <a:avLst/>
          </a:prstGeom>
          <a:solidFill>
            <a:srgbClr val="3498DB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85750" y="2114550"/>
            <a:ext cx="28575" cy="1100138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18" name="Text 15"/>
          <p:cNvSpPr/>
          <p:nvPr/>
        </p:nvSpPr>
        <p:spPr>
          <a:xfrm>
            <a:off x="392906" y="2221706"/>
            <a:ext cx="6000750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Segurança</a:t>
            </a:r>
            <a:endParaRPr lang="en-US" sz="1238" dirty="0"/>
          </a:p>
        </p:txBody>
      </p:sp>
      <p:sp>
        <p:nvSpPr>
          <p:cNvPr id="19" name="Text 16"/>
          <p:cNvSpPr/>
          <p:nvPr/>
        </p:nvSpPr>
        <p:spPr>
          <a:xfrm>
            <a:off x="392906" y="2537817"/>
            <a:ext cx="375644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segurança era precária. Os acidentes mais comuns incluíam </a:t>
            </a:r>
            <a:endParaRPr lang="en-US" sz="942" dirty="0"/>
          </a:p>
        </p:txBody>
      </p:sp>
      <p:sp>
        <p:nvSpPr>
          <p:cNvPr id="20" name="Text 17"/>
          <p:cNvSpPr/>
          <p:nvPr/>
        </p:nvSpPr>
        <p:spPr>
          <a:xfrm>
            <a:off x="4149347" y="2537817"/>
            <a:ext cx="925339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desabamentos</a:t>
            </a:r>
            <a:endParaRPr lang="en-US" sz="942" dirty="0"/>
          </a:p>
        </p:txBody>
      </p:sp>
      <p:sp>
        <p:nvSpPr>
          <p:cNvPr id="21" name="Text 18"/>
          <p:cNvSpPr/>
          <p:nvPr/>
        </p:nvSpPr>
        <p:spPr>
          <a:xfrm>
            <a:off x="5074686" y="2537817"/>
            <a:ext cx="6792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</a:t>
            </a:r>
            <a:endParaRPr lang="en-US" sz="942" dirty="0"/>
          </a:p>
        </p:txBody>
      </p:sp>
      <p:sp>
        <p:nvSpPr>
          <p:cNvPr id="22" name="Text 19"/>
          <p:cNvSpPr/>
          <p:nvPr/>
        </p:nvSpPr>
        <p:spPr>
          <a:xfrm>
            <a:off x="5142607" y="2537817"/>
            <a:ext cx="62019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explosões</a:t>
            </a:r>
            <a:endParaRPr lang="en-US" sz="942" dirty="0"/>
          </a:p>
        </p:txBody>
      </p:sp>
      <p:sp>
        <p:nvSpPr>
          <p:cNvPr id="23" name="Text 20"/>
          <p:cNvSpPr/>
          <p:nvPr/>
        </p:nvSpPr>
        <p:spPr>
          <a:xfrm>
            <a:off x="5762802" y="2537817"/>
            <a:ext cx="47642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(devido </a:t>
            </a:r>
            <a:endParaRPr lang="en-US" sz="942" dirty="0"/>
          </a:p>
        </p:txBody>
      </p:sp>
      <p:sp>
        <p:nvSpPr>
          <p:cNvPr id="24" name="Text 21"/>
          <p:cNvSpPr/>
          <p:nvPr/>
        </p:nvSpPr>
        <p:spPr>
          <a:xfrm>
            <a:off x="392906" y="2730698"/>
            <a:ext cx="247762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ao gás metano, conhecido como grisu) e </a:t>
            </a:r>
            <a:endParaRPr lang="en-US" sz="942" dirty="0"/>
          </a:p>
        </p:txBody>
      </p:sp>
      <p:sp>
        <p:nvSpPr>
          <p:cNvPr id="25" name="Text 22"/>
          <p:cNvSpPr/>
          <p:nvPr/>
        </p:nvSpPr>
        <p:spPr>
          <a:xfrm>
            <a:off x="2870532" y="2730698"/>
            <a:ext cx="135480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doenças respiratórias</a:t>
            </a:r>
            <a:endParaRPr lang="en-US" sz="942" dirty="0"/>
          </a:p>
        </p:txBody>
      </p:sp>
      <p:sp>
        <p:nvSpPr>
          <p:cNvPr id="26" name="Text 23"/>
          <p:cNvSpPr/>
          <p:nvPr/>
        </p:nvSpPr>
        <p:spPr>
          <a:xfrm>
            <a:off x="4225333" y="2730698"/>
            <a:ext cx="204983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causadas pela inalação constante </a:t>
            </a:r>
            <a:endParaRPr lang="en-US" sz="942" dirty="0"/>
          </a:p>
        </p:txBody>
      </p:sp>
      <p:sp>
        <p:nvSpPr>
          <p:cNvPr id="27" name="Text 24"/>
          <p:cNvSpPr/>
          <p:nvPr/>
        </p:nvSpPr>
        <p:spPr>
          <a:xfrm>
            <a:off x="392906" y="2923580"/>
            <a:ext cx="66635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 poeiras. </a:t>
            </a:r>
            <a:endParaRPr lang="en-US" sz="942" dirty="0"/>
          </a:p>
        </p:txBody>
      </p:sp>
      <p:sp>
        <p:nvSpPr>
          <p:cNvPr id="28" name="Shape 25"/>
          <p:cNvSpPr/>
          <p:nvPr/>
        </p:nvSpPr>
        <p:spPr>
          <a:xfrm>
            <a:off x="285750" y="3357563"/>
            <a:ext cx="6215063" cy="907256"/>
          </a:xfrm>
          <a:prstGeom prst="rect">
            <a:avLst/>
          </a:prstGeom>
          <a:solidFill>
            <a:srgbClr val="3498DB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" y="3357563"/>
            <a:ext cx="28575" cy="907256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30" name="Text 27"/>
          <p:cNvSpPr/>
          <p:nvPr/>
        </p:nvSpPr>
        <p:spPr>
          <a:xfrm>
            <a:off x="392906" y="3464719"/>
            <a:ext cx="6000750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Proteção</a:t>
            </a:r>
            <a:endParaRPr lang="en-US" sz="1238" dirty="0"/>
          </a:p>
        </p:txBody>
      </p:sp>
      <p:sp>
        <p:nvSpPr>
          <p:cNvPr id="31" name="Text 28"/>
          <p:cNvSpPr/>
          <p:nvPr/>
        </p:nvSpPr>
        <p:spPr>
          <a:xfrm>
            <a:off x="392906" y="3780830"/>
            <a:ext cx="369432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Durante muito tempo, a única proteção dos mineiros era um </a:t>
            </a:r>
            <a:endParaRPr lang="en-US" sz="942" dirty="0"/>
          </a:p>
        </p:txBody>
      </p:sp>
      <p:sp>
        <p:nvSpPr>
          <p:cNvPr id="32" name="Text 29"/>
          <p:cNvSpPr/>
          <p:nvPr/>
        </p:nvSpPr>
        <p:spPr>
          <a:xfrm>
            <a:off x="4087230" y="3780830"/>
            <a:ext cx="106241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lenço tabaqueiro</a:t>
            </a:r>
            <a:endParaRPr lang="en-US" sz="942" dirty="0"/>
          </a:p>
        </p:txBody>
      </p:sp>
      <p:sp>
        <p:nvSpPr>
          <p:cNvPr id="33" name="Text 30"/>
          <p:cNvSpPr/>
          <p:nvPr/>
        </p:nvSpPr>
        <p:spPr>
          <a:xfrm>
            <a:off x="5149639" y="3780830"/>
            <a:ext cx="113672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usado para cobrir </a:t>
            </a:r>
            <a:endParaRPr lang="en-US" sz="942" dirty="0"/>
          </a:p>
        </p:txBody>
      </p:sp>
      <p:sp>
        <p:nvSpPr>
          <p:cNvPr id="34" name="Text 31"/>
          <p:cNvSpPr/>
          <p:nvPr/>
        </p:nvSpPr>
        <p:spPr>
          <a:xfrm>
            <a:off x="392906" y="3973711"/>
            <a:ext cx="581074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 nariz e a boca. Equipamentos de proteção adequados só foram introduzidos muito mais tarde. </a:t>
            </a:r>
            <a:endParaRPr lang="en-US" sz="942" dirty="0"/>
          </a:p>
        </p:txBody>
      </p:sp>
      <p:sp>
        <p:nvSpPr>
          <p:cNvPr id="35" name="Shape 32"/>
          <p:cNvSpPr/>
          <p:nvPr/>
        </p:nvSpPr>
        <p:spPr>
          <a:xfrm>
            <a:off x="285750" y="4407694"/>
            <a:ext cx="6215063" cy="907256"/>
          </a:xfrm>
          <a:prstGeom prst="rect">
            <a:avLst/>
          </a:prstGeom>
          <a:solidFill>
            <a:srgbClr val="3498DB">
              <a:alpha val="20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" y="4407694"/>
            <a:ext cx="28575" cy="907256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37" name="Text 34"/>
          <p:cNvSpPr/>
          <p:nvPr/>
        </p:nvSpPr>
        <p:spPr>
          <a:xfrm>
            <a:off x="392906" y="4514850"/>
            <a:ext cx="6000750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238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Horário de Trabalho</a:t>
            </a:r>
            <a:endParaRPr lang="en-US" sz="1238" dirty="0"/>
          </a:p>
        </p:txBody>
      </p:sp>
      <p:sp>
        <p:nvSpPr>
          <p:cNvPr id="38" name="Text 35"/>
          <p:cNvSpPr/>
          <p:nvPr/>
        </p:nvSpPr>
        <p:spPr>
          <a:xfrm>
            <a:off x="392906" y="4822031"/>
            <a:ext cx="6000750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Os mineiros trabalhavam longas horas, muitas vezes em turnos de 10 a 12 horas, com poucas pausas e em condições de trabalho extremamente exigentes fisicamente. </a:t>
            </a:r>
            <a:endParaRPr lang="en-US" sz="942" dirty="0"/>
          </a:p>
        </p:txBody>
      </p:sp>
      <p:pic>
        <p:nvPicPr>
          <p:cNvPr id="3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3806" y="476589"/>
            <a:ext cx="385763" cy="342900"/>
          </a:xfrm>
          <a:prstGeom prst="rect">
            <a:avLst/>
          </a:prstGeom>
        </p:spPr>
      </p:pic>
      <p:sp>
        <p:nvSpPr>
          <p:cNvPr id="40" name="Text 36"/>
          <p:cNvSpPr/>
          <p:nvPr/>
        </p:nvSpPr>
        <p:spPr>
          <a:xfrm>
            <a:off x="7072313" y="926645"/>
            <a:ext cx="1428750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Falta de equipamentos de proteção adequados</a:t>
            </a:r>
            <a:endParaRPr lang="en-US" sz="942" dirty="0"/>
          </a:p>
        </p:txBody>
      </p:sp>
      <p:pic>
        <p:nvPicPr>
          <p:cNvPr id="4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100" y="1719601"/>
            <a:ext cx="257175" cy="342900"/>
          </a:xfrm>
          <a:prstGeom prst="rect">
            <a:avLst/>
          </a:prstGeom>
        </p:spPr>
      </p:pic>
      <p:sp>
        <p:nvSpPr>
          <p:cNvPr id="42" name="Text 37"/>
          <p:cNvSpPr/>
          <p:nvPr/>
        </p:nvSpPr>
        <p:spPr>
          <a:xfrm>
            <a:off x="7072313" y="2169658"/>
            <a:ext cx="1428750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Iluminação precária com lâmpadas de azeite ou carbureto</a:t>
            </a:r>
            <a:endParaRPr lang="en-US" sz="942" dirty="0"/>
          </a:p>
        </p:txBody>
      </p:sp>
      <p:pic>
        <p:nvPicPr>
          <p:cNvPr id="4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5238" y="2962614"/>
            <a:ext cx="342900" cy="342900"/>
          </a:xfrm>
          <a:prstGeom prst="rect">
            <a:avLst/>
          </a:prstGeom>
        </p:spPr>
      </p:pic>
      <p:sp>
        <p:nvSpPr>
          <p:cNvPr id="44" name="Text 38"/>
          <p:cNvSpPr/>
          <p:nvPr/>
        </p:nvSpPr>
        <p:spPr>
          <a:xfrm>
            <a:off x="7072313" y="3412670"/>
            <a:ext cx="1428750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Ventilação insuficiente e acumulação de gases tóxicos</a:t>
            </a:r>
            <a:endParaRPr lang="en-US" sz="942" dirty="0"/>
          </a:p>
        </p:txBody>
      </p:sp>
      <p:pic>
        <p:nvPicPr>
          <p:cNvPr id="4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2375" y="4205626"/>
            <a:ext cx="428625" cy="342900"/>
          </a:xfrm>
          <a:prstGeom prst="rect">
            <a:avLst/>
          </a:prstGeom>
        </p:spPr>
      </p:pic>
      <p:sp>
        <p:nvSpPr>
          <p:cNvPr id="46" name="Text 39"/>
          <p:cNvSpPr/>
          <p:nvPr/>
        </p:nvSpPr>
        <p:spPr>
          <a:xfrm>
            <a:off x="7072313" y="4655683"/>
            <a:ext cx="1428750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Doenças respiratórias frequentes devido à inalação de poeiras</a:t>
            </a:r>
            <a:endParaRPr lang="en-US" sz="9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2025" b="1" dirty="0">
                <a:solidFill>
                  <a:srgbClr val="ECF0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 Legado das Minas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285750" y="814388"/>
            <a:ext cx="714375" cy="35719"/>
          </a:xfrm>
          <a:prstGeom prst="rect">
            <a:avLst/>
          </a:prstGeom>
          <a:solidFill>
            <a:srgbClr val="E74C3C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06" y="1092994"/>
            <a:ext cx="200025" cy="20002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0088" y="1064419"/>
            <a:ext cx="1734062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Património Histórico 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392906" y="1437680"/>
            <a:ext cx="236410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As minas de São Pedro da Cova são um </a:t>
            </a:r>
            <a:endParaRPr lang="en-US" sz="942" dirty="0"/>
          </a:p>
        </p:txBody>
      </p:sp>
      <p:sp>
        <p:nvSpPr>
          <p:cNvPr id="8" name="Text 4"/>
          <p:cNvSpPr/>
          <p:nvPr/>
        </p:nvSpPr>
        <p:spPr>
          <a:xfrm>
            <a:off x="392906" y="1630561"/>
            <a:ext cx="71381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importante </a:t>
            </a:r>
            <a:endParaRPr lang="en-US" sz="942" dirty="0"/>
          </a:p>
        </p:txBody>
      </p:sp>
      <p:sp>
        <p:nvSpPr>
          <p:cNvPr id="9" name="Text 5"/>
          <p:cNvSpPr/>
          <p:nvPr/>
        </p:nvSpPr>
        <p:spPr>
          <a:xfrm>
            <a:off x="1106723" y="1630561"/>
            <a:ext cx="147298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testemunho da história </a:t>
            </a:r>
            <a:endParaRPr lang="en-US" sz="942" dirty="0"/>
          </a:p>
        </p:txBody>
      </p:sp>
      <p:sp>
        <p:nvSpPr>
          <p:cNvPr id="10" name="Text 6"/>
          <p:cNvSpPr/>
          <p:nvPr/>
        </p:nvSpPr>
        <p:spPr>
          <a:xfrm>
            <a:off x="392906" y="1823442"/>
            <a:ext cx="60359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industrial</a:t>
            </a:r>
            <a:endParaRPr lang="en-US" sz="942" dirty="0"/>
          </a:p>
        </p:txBody>
      </p:sp>
      <p:sp>
        <p:nvSpPr>
          <p:cNvPr id="11" name="Text 7"/>
          <p:cNvSpPr/>
          <p:nvPr/>
        </p:nvSpPr>
        <p:spPr>
          <a:xfrm>
            <a:off x="996497" y="1823442"/>
            <a:ext cx="169904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Portugal, representando </a:t>
            </a:r>
            <a:endParaRPr lang="en-US" sz="942" dirty="0"/>
          </a:p>
        </p:txBody>
      </p:sp>
      <p:sp>
        <p:nvSpPr>
          <p:cNvPr id="12" name="Text 8"/>
          <p:cNvSpPr/>
          <p:nvPr/>
        </p:nvSpPr>
        <p:spPr>
          <a:xfrm>
            <a:off x="392906" y="2016323"/>
            <a:ext cx="243186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quase dois séculos de atividade mineira. </a:t>
            </a:r>
            <a:endParaRPr lang="en-US" sz="942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906" y="2371725"/>
            <a:ext cx="250031" cy="20002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50094" y="2343150"/>
            <a:ext cx="1226911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Impacto Social 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392906" y="2716411"/>
            <a:ext cx="166432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atividade mineira moldou </a:t>
            </a:r>
            <a:endParaRPr lang="en-US" sz="942" dirty="0"/>
          </a:p>
        </p:txBody>
      </p:sp>
      <p:sp>
        <p:nvSpPr>
          <p:cNvPr id="16" name="Text 11"/>
          <p:cNvSpPr/>
          <p:nvPr/>
        </p:nvSpPr>
        <p:spPr>
          <a:xfrm>
            <a:off x="392906" y="2909292"/>
            <a:ext cx="1091989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profundamente a </a:t>
            </a:r>
            <a:endParaRPr lang="en-US" sz="942" dirty="0"/>
          </a:p>
        </p:txBody>
      </p:sp>
      <p:sp>
        <p:nvSpPr>
          <p:cNvPr id="17" name="Text 12"/>
          <p:cNvSpPr/>
          <p:nvPr/>
        </p:nvSpPr>
        <p:spPr>
          <a:xfrm>
            <a:off x="1484895" y="2909292"/>
            <a:ext cx="86464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identidade da </a:t>
            </a:r>
            <a:endParaRPr lang="en-US" sz="942" dirty="0"/>
          </a:p>
        </p:txBody>
      </p:sp>
      <p:sp>
        <p:nvSpPr>
          <p:cNvPr id="18" name="Text 13"/>
          <p:cNvSpPr/>
          <p:nvPr/>
        </p:nvSpPr>
        <p:spPr>
          <a:xfrm>
            <a:off x="392906" y="3102173"/>
            <a:ext cx="110689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comunidade local</a:t>
            </a:r>
            <a:endParaRPr lang="en-US" sz="942" dirty="0"/>
          </a:p>
        </p:txBody>
      </p:sp>
      <p:sp>
        <p:nvSpPr>
          <p:cNvPr id="19" name="Text 14"/>
          <p:cNvSpPr/>
          <p:nvPr/>
        </p:nvSpPr>
        <p:spPr>
          <a:xfrm>
            <a:off x="1499797" y="3102173"/>
            <a:ext cx="125322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Muitas famílias têm </a:t>
            </a:r>
            <a:endParaRPr lang="en-US" sz="942" dirty="0"/>
          </a:p>
        </p:txBody>
      </p:sp>
      <p:sp>
        <p:nvSpPr>
          <p:cNvPr id="20" name="Text 15"/>
          <p:cNvSpPr/>
          <p:nvPr/>
        </p:nvSpPr>
        <p:spPr>
          <a:xfrm>
            <a:off x="392906" y="3295055"/>
            <a:ext cx="233413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histórias e memórias ligadas às minas, </a:t>
            </a:r>
            <a:endParaRPr lang="en-US" sz="942" dirty="0"/>
          </a:p>
        </p:txBody>
      </p:sp>
      <p:sp>
        <p:nvSpPr>
          <p:cNvPr id="21" name="Text 16"/>
          <p:cNvSpPr/>
          <p:nvPr/>
        </p:nvSpPr>
        <p:spPr>
          <a:xfrm>
            <a:off x="392906" y="3487936"/>
            <a:ext cx="2362042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criando um forte sentido de pertença e </a:t>
            </a:r>
            <a:endParaRPr lang="en-US" sz="942" dirty="0"/>
          </a:p>
        </p:txBody>
      </p:sp>
      <p:sp>
        <p:nvSpPr>
          <p:cNvPr id="22" name="Text 17"/>
          <p:cNvSpPr/>
          <p:nvPr/>
        </p:nvSpPr>
        <p:spPr>
          <a:xfrm>
            <a:off x="392906" y="3680817"/>
            <a:ext cx="51306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orgulho. </a:t>
            </a:r>
            <a:endParaRPr lang="en-US" sz="942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0406" y="1092994"/>
            <a:ext cx="200025" cy="200025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3557588" y="1064419"/>
            <a:ext cx="2074897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Preservação da Memória 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3250406" y="1437680"/>
            <a:ext cx="262359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Existem esforços para preservar a memória </a:t>
            </a:r>
            <a:endParaRPr lang="en-US" sz="942" dirty="0"/>
          </a:p>
        </p:txBody>
      </p:sp>
      <p:sp>
        <p:nvSpPr>
          <p:cNvPr id="26" name="Text 20"/>
          <p:cNvSpPr/>
          <p:nvPr/>
        </p:nvSpPr>
        <p:spPr>
          <a:xfrm>
            <a:off x="3250406" y="1630561"/>
            <a:ext cx="131071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das minas através do </a:t>
            </a:r>
            <a:endParaRPr lang="en-US" sz="942" dirty="0"/>
          </a:p>
        </p:txBody>
      </p:sp>
      <p:sp>
        <p:nvSpPr>
          <p:cNvPr id="27" name="Text 21"/>
          <p:cNvSpPr/>
          <p:nvPr/>
        </p:nvSpPr>
        <p:spPr>
          <a:xfrm>
            <a:off x="4561117" y="1630561"/>
            <a:ext cx="93909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Museu Mineiro</a:t>
            </a:r>
            <a:endParaRPr lang="en-US" sz="942" dirty="0"/>
          </a:p>
        </p:txBody>
      </p:sp>
      <p:sp>
        <p:nvSpPr>
          <p:cNvPr id="28" name="Text 22"/>
          <p:cNvSpPr/>
          <p:nvPr/>
        </p:nvSpPr>
        <p:spPr>
          <a:xfrm>
            <a:off x="5500213" y="1630561"/>
            <a:ext cx="10595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</a:t>
            </a:r>
            <a:endParaRPr lang="en-US" sz="942" dirty="0"/>
          </a:p>
        </p:txBody>
      </p:sp>
      <p:sp>
        <p:nvSpPr>
          <p:cNvPr id="29" name="Text 23"/>
          <p:cNvSpPr/>
          <p:nvPr/>
        </p:nvSpPr>
        <p:spPr>
          <a:xfrm>
            <a:off x="3250406" y="1823442"/>
            <a:ext cx="210062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outras iniciativas de valorização do </a:t>
            </a:r>
            <a:endParaRPr lang="en-US" sz="942" dirty="0"/>
          </a:p>
        </p:txBody>
      </p:sp>
      <p:sp>
        <p:nvSpPr>
          <p:cNvPr id="30" name="Text 24"/>
          <p:cNvSpPr/>
          <p:nvPr/>
        </p:nvSpPr>
        <p:spPr>
          <a:xfrm>
            <a:off x="3250406" y="2016323"/>
            <a:ext cx="217083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património industrial, que ajudam a </a:t>
            </a:r>
            <a:endParaRPr lang="en-US" sz="942" dirty="0"/>
          </a:p>
        </p:txBody>
      </p:sp>
      <p:sp>
        <p:nvSpPr>
          <p:cNvPr id="31" name="Text 25"/>
          <p:cNvSpPr/>
          <p:nvPr/>
        </p:nvSpPr>
        <p:spPr>
          <a:xfrm>
            <a:off x="3250406" y="2209205"/>
            <a:ext cx="236500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manter viva a história para as gerações </a:t>
            </a:r>
            <a:endParaRPr lang="en-US" sz="942" dirty="0"/>
          </a:p>
        </p:txBody>
      </p:sp>
      <p:sp>
        <p:nvSpPr>
          <p:cNvPr id="32" name="Text 26"/>
          <p:cNvSpPr/>
          <p:nvPr/>
        </p:nvSpPr>
        <p:spPr>
          <a:xfrm>
            <a:off x="3250406" y="2402086"/>
            <a:ext cx="468334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futuras. </a:t>
            </a:r>
            <a:endParaRPr lang="en-US" sz="942" dirty="0"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0406" y="2757488"/>
            <a:ext cx="175022" cy="200025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3532584" y="2728913"/>
            <a:ext cx="1297372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Valor Educativo </a:t>
            </a:r>
            <a:endParaRPr lang="en-US" sz="1350" dirty="0"/>
          </a:p>
        </p:txBody>
      </p:sp>
      <p:sp>
        <p:nvSpPr>
          <p:cNvPr id="35" name="Text 28"/>
          <p:cNvSpPr/>
          <p:nvPr/>
        </p:nvSpPr>
        <p:spPr>
          <a:xfrm>
            <a:off x="3250406" y="3102173"/>
            <a:ext cx="212967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As minas oferecem um importante </a:t>
            </a:r>
            <a:endParaRPr lang="en-US" sz="942" dirty="0"/>
          </a:p>
        </p:txBody>
      </p:sp>
      <p:sp>
        <p:nvSpPr>
          <p:cNvPr id="36" name="Text 29"/>
          <p:cNvSpPr/>
          <p:nvPr/>
        </p:nvSpPr>
        <p:spPr>
          <a:xfrm>
            <a:off x="5380081" y="3102173"/>
            <a:ext cx="473999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recurso </a:t>
            </a:r>
            <a:endParaRPr lang="en-US" sz="942" dirty="0"/>
          </a:p>
        </p:txBody>
      </p:sp>
      <p:sp>
        <p:nvSpPr>
          <p:cNvPr id="37" name="Text 30"/>
          <p:cNvSpPr/>
          <p:nvPr/>
        </p:nvSpPr>
        <p:spPr>
          <a:xfrm>
            <a:off x="3250406" y="3295055"/>
            <a:ext cx="61606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educativo</a:t>
            </a:r>
            <a:endParaRPr lang="en-US" sz="942" dirty="0"/>
          </a:p>
        </p:txBody>
      </p:sp>
      <p:sp>
        <p:nvSpPr>
          <p:cNvPr id="38" name="Text 31"/>
          <p:cNvSpPr/>
          <p:nvPr/>
        </p:nvSpPr>
        <p:spPr>
          <a:xfrm>
            <a:off x="3866471" y="3295055"/>
            <a:ext cx="183572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para compreender a evolução </a:t>
            </a:r>
            <a:endParaRPr lang="en-US" sz="942" dirty="0"/>
          </a:p>
        </p:txBody>
      </p:sp>
      <p:sp>
        <p:nvSpPr>
          <p:cNvPr id="39" name="Text 32"/>
          <p:cNvSpPr/>
          <p:nvPr/>
        </p:nvSpPr>
        <p:spPr>
          <a:xfrm>
            <a:off x="3250406" y="3487936"/>
            <a:ext cx="2454492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tecnológica, as condições de trabalho do </a:t>
            </a:r>
            <a:endParaRPr lang="en-US" sz="942" dirty="0"/>
          </a:p>
        </p:txBody>
      </p:sp>
      <p:sp>
        <p:nvSpPr>
          <p:cNvPr id="40" name="Text 33"/>
          <p:cNvSpPr/>
          <p:nvPr/>
        </p:nvSpPr>
        <p:spPr>
          <a:xfrm>
            <a:off x="3250406" y="3680817"/>
            <a:ext cx="228050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passado e a importância dos recursos </a:t>
            </a:r>
            <a:endParaRPr lang="en-US" sz="942" dirty="0"/>
          </a:p>
        </p:txBody>
      </p:sp>
      <p:sp>
        <p:nvSpPr>
          <p:cNvPr id="41" name="Text 34"/>
          <p:cNvSpPr/>
          <p:nvPr/>
        </p:nvSpPr>
        <p:spPr>
          <a:xfrm>
            <a:off x="3250406" y="3873698"/>
            <a:ext cx="248560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naturais no desenvolvimento económico. </a:t>
            </a:r>
            <a:endParaRPr lang="en-US" sz="942" dirty="0"/>
          </a:p>
        </p:txBody>
      </p:sp>
      <p:pic>
        <p:nvPicPr>
          <p:cNvPr id="4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7906" y="1092994"/>
            <a:ext cx="200025" cy="200025"/>
          </a:xfrm>
          <a:prstGeom prst="rect">
            <a:avLst/>
          </a:prstGeom>
        </p:spPr>
      </p:pic>
      <p:sp>
        <p:nvSpPr>
          <p:cNvPr id="43" name="Text 35"/>
          <p:cNvSpPr/>
          <p:nvPr/>
        </p:nvSpPr>
        <p:spPr>
          <a:xfrm>
            <a:off x="6415088" y="1064419"/>
            <a:ext cx="1608376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Impacto Ambiental </a:t>
            </a:r>
            <a:endParaRPr lang="en-US" sz="1350" dirty="0"/>
          </a:p>
        </p:txBody>
      </p:sp>
      <p:sp>
        <p:nvSpPr>
          <p:cNvPr id="44" name="Text 36"/>
          <p:cNvSpPr/>
          <p:nvPr/>
        </p:nvSpPr>
        <p:spPr>
          <a:xfrm>
            <a:off x="6107906" y="1437680"/>
            <a:ext cx="237038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exploração mineira deixou marcas na </a:t>
            </a:r>
            <a:endParaRPr lang="en-US" sz="942" dirty="0"/>
          </a:p>
        </p:txBody>
      </p:sp>
      <p:sp>
        <p:nvSpPr>
          <p:cNvPr id="45" name="Text 37"/>
          <p:cNvSpPr/>
          <p:nvPr/>
        </p:nvSpPr>
        <p:spPr>
          <a:xfrm>
            <a:off x="6107906" y="1630561"/>
            <a:ext cx="1548464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paisagem e no ambiente</a:t>
            </a:r>
            <a:endParaRPr lang="en-US" sz="942" dirty="0"/>
          </a:p>
        </p:txBody>
      </p:sp>
      <p:sp>
        <p:nvSpPr>
          <p:cNvPr id="46" name="Text 38"/>
          <p:cNvSpPr/>
          <p:nvPr/>
        </p:nvSpPr>
        <p:spPr>
          <a:xfrm>
            <a:off x="7656370" y="1630561"/>
            <a:ext cx="1058559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As escombreiras </a:t>
            </a:r>
            <a:endParaRPr lang="en-US" sz="942" dirty="0"/>
          </a:p>
        </p:txBody>
      </p:sp>
      <p:sp>
        <p:nvSpPr>
          <p:cNvPr id="47" name="Text 39"/>
          <p:cNvSpPr/>
          <p:nvPr/>
        </p:nvSpPr>
        <p:spPr>
          <a:xfrm>
            <a:off x="6107906" y="1823442"/>
            <a:ext cx="222650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 outras estruturas são testemunhos </a:t>
            </a:r>
            <a:endParaRPr lang="en-US" sz="942" dirty="0"/>
          </a:p>
        </p:txBody>
      </p:sp>
      <p:sp>
        <p:nvSpPr>
          <p:cNvPr id="48" name="Text 40"/>
          <p:cNvSpPr/>
          <p:nvPr/>
        </p:nvSpPr>
        <p:spPr>
          <a:xfrm>
            <a:off x="6107906" y="2016323"/>
            <a:ext cx="2257369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visíveis da atividade mineira passada, </a:t>
            </a:r>
            <a:endParaRPr lang="en-US" sz="942" dirty="0"/>
          </a:p>
        </p:txBody>
      </p:sp>
      <p:sp>
        <p:nvSpPr>
          <p:cNvPr id="49" name="Text 41"/>
          <p:cNvSpPr/>
          <p:nvPr/>
        </p:nvSpPr>
        <p:spPr>
          <a:xfrm>
            <a:off x="6107906" y="2209205"/>
            <a:ext cx="2420029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representando desafios ambientais mas </a:t>
            </a:r>
            <a:endParaRPr lang="en-US" sz="942" dirty="0"/>
          </a:p>
        </p:txBody>
      </p:sp>
      <p:sp>
        <p:nvSpPr>
          <p:cNvPr id="50" name="Text 42"/>
          <p:cNvSpPr/>
          <p:nvPr/>
        </p:nvSpPr>
        <p:spPr>
          <a:xfrm>
            <a:off x="6107906" y="2402086"/>
            <a:ext cx="243791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também oportunidades de recuperação. </a:t>
            </a:r>
            <a:endParaRPr lang="en-US" sz="942" dirty="0"/>
          </a:p>
        </p:txBody>
      </p:sp>
      <p:pic>
        <p:nvPicPr>
          <p:cNvPr id="5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7906" y="2757488"/>
            <a:ext cx="200025" cy="200025"/>
          </a:xfrm>
          <a:prstGeom prst="rect">
            <a:avLst/>
          </a:prstGeom>
        </p:spPr>
      </p:pic>
      <p:sp>
        <p:nvSpPr>
          <p:cNvPr id="52" name="Text 43"/>
          <p:cNvSpPr/>
          <p:nvPr/>
        </p:nvSpPr>
        <p:spPr>
          <a:xfrm>
            <a:off x="6415088" y="2728913"/>
            <a:ext cx="154185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Turismo Industrial </a:t>
            </a:r>
            <a:endParaRPr lang="en-US" sz="1350" dirty="0"/>
          </a:p>
        </p:txBody>
      </p:sp>
      <p:sp>
        <p:nvSpPr>
          <p:cNvPr id="53" name="Text 44"/>
          <p:cNvSpPr/>
          <p:nvPr/>
        </p:nvSpPr>
        <p:spPr>
          <a:xfrm>
            <a:off x="6107906" y="3102173"/>
            <a:ext cx="2586679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património mineiro tem potencial para o </a:t>
            </a:r>
            <a:endParaRPr lang="en-US" sz="942" dirty="0"/>
          </a:p>
        </p:txBody>
      </p:sp>
      <p:sp>
        <p:nvSpPr>
          <p:cNvPr id="54" name="Text 45"/>
          <p:cNvSpPr/>
          <p:nvPr/>
        </p:nvSpPr>
        <p:spPr>
          <a:xfrm>
            <a:off x="6107906" y="3295055"/>
            <a:ext cx="1260174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desenvolvimento do </a:t>
            </a:r>
            <a:endParaRPr lang="en-US" sz="942" dirty="0"/>
          </a:p>
        </p:txBody>
      </p:sp>
      <p:sp>
        <p:nvSpPr>
          <p:cNvPr id="55" name="Text 46"/>
          <p:cNvSpPr/>
          <p:nvPr/>
        </p:nvSpPr>
        <p:spPr>
          <a:xfrm>
            <a:off x="7368080" y="3295055"/>
            <a:ext cx="113105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turismo industrial</a:t>
            </a:r>
            <a:endParaRPr lang="en-US" sz="942" dirty="0"/>
          </a:p>
        </p:txBody>
      </p:sp>
      <p:sp>
        <p:nvSpPr>
          <p:cNvPr id="56" name="Text 47"/>
          <p:cNvSpPr/>
          <p:nvPr/>
        </p:nvSpPr>
        <p:spPr>
          <a:xfrm>
            <a:off x="8499137" y="3295055"/>
            <a:ext cx="3446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</a:t>
            </a:r>
            <a:endParaRPr lang="en-US" sz="942" dirty="0"/>
          </a:p>
        </p:txBody>
      </p:sp>
      <p:sp>
        <p:nvSpPr>
          <p:cNvPr id="57" name="Text 48"/>
          <p:cNvSpPr/>
          <p:nvPr/>
        </p:nvSpPr>
        <p:spPr>
          <a:xfrm>
            <a:off x="6107906" y="3487936"/>
            <a:ext cx="262770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atraindo visitantes interessados na história, </a:t>
            </a:r>
            <a:endParaRPr lang="en-US" sz="942" dirty="0"/>
          </a:p>
        </p:txBody>
      </p:sp>
      <p:sp>
        <p:nvSpPr>
          <p:cNvPr id="58" name="Text 49"/>
          <p:cNvSpPr/>
          <p:nvPr/>
        </p:nvSpPr>
        <p:spPr>
          <a:xfrm>
            <a:off x="6107906" y="3680817"/>
            <a:ext cx="263978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geologia e tecnologia mineira, contribuindo </a:t>
            </a:r>
            <a:endParaRPr lang="en-US" sz="942" dirty="0"/>
          </a:p>
        </p:txBody>
      </p:sp>
      <p:sp>
        <p:nvSpPr>
          <p:cNvPr id="59" name="Text 50"/>
          <p:cNvSpPr/>
          <p:nvPr/>
        </p:nvSpPr>
        <p:spPr>
          <a:xfrm>
            <a:off x="6107906" y="3873698"/>
            <a:ext cx="135365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para a economia local. </a:t>
            </a:r>
            <a:endParaRPr lang="en-US" sz="9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25" b="1" dirty="0">
                <a:solidFill>
                  <a:srgbClr val="ECF0F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Conclusão</a:t>
            </a:r>
            <a:endParaRPr lang="en-US" sz="2025" dirty="0"/>
          </a:p>
        </p:txBody>
      </p:sp>
      <p:sp>
        <p:nvSpPr>
          <p:cNvPr id="4" name="Shape 1"/>
          <p:cNvSpPr/>
          <p:nvPr/>
        </p:nvSpPr>
        <p:spPr>
          <a:xfrm>
            <a:off x="4214813" y="814388"/>
            <a:ext cx="714375" cy="35719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5" name="Text 2"/>
          <p:cNvSpPr/>
          <p:nvPr/>
        </p:nvSpPr>
        <p:spPr>
          <a:xfrm>
            <a:off x="1728927" y="1574136"/>
            <a:ext cx="5686146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As minas de carvão de São Pedro da Cova representam um importante 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1871216" y="1848445"/>
            <a:ext cx="1786691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E74C3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património industrial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3762924" y="1829860"/>
            <a:ext cx="3614877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Portugal e um testemunho da história do 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2995771" y="2122754"/>
            <a:ext cx="3152459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trabalho e da tecnologia no nosso país. </a:t>
            </a:r>
            <a:endParaRPr lang="en-US" sz="13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438" y="2877480"/>
            <a:ext cx="285750" cy="2857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71500" y="3270386"/>
            <a:ext cx="1571625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Quase dois séculos de história (1795-1970)</a:t>
            </a:r>
            <a:endParaRPr lang="en-US" sz="942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9703" y="2877480"/>
            <a:ext cx="321469" cy="2857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714625" y="3270386"/>
            <a:ext cx="1571625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Contribuição para o desenvolvimento industrial português</a:t>
            </a:r>
            <a:endParaRPr lang="en-US" sz="942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4969" y="2877480"/>
            <a:ext cx="357188" cy="28575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857750" y="3270386"/>
            <a:ext cx="1571625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Impacto social e cultural na comunidade local</a:t>
            </a:r>
            <a:endParaRPr lang="en-US" sz="942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3813" y="2877480"/>
            <a:ext cx="285750" cy="28575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000875" y="3270386"/>
            <a:ext cx="1571625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42" dirty="0">
                <a:solidFill>
                  <a:srgbClr val="ECF0F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Legado histórico e educativo para as novas gerações</a:t>
            </a:r>
            <a:endParaRPr lang="en-US" sz="942" dirty="0"/>
          </a:p>
        </p:txBody>
      </p:sp>
      <p:sp>
        <p:nvSpPr>
          <p:cNvPr id="17" name="Text 10"/>
          <p:cNvSpPr/>
          <p:nvPr/>
        </p:nvSpPr>
        <p:spPr>
          <a:xfrm>
            <a:off x="2610817" y="4103331"/>
            <a:ext cx="392233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Baseado no material didático "As Minas de Carvão de São Pedro da Cova"</a:t>
            </a:r>
            <a:endParaRPr lang="en-US" sz="837" dirty="0"/>
          </a:p>
        </p:txBody>
      </p:sp>
      <p:sp>
        <p:nvSpPr>
          <p:cNvPr id="18" name="Text 11"/>
          <p:cNvSpPr/>
          <p:nvPr/>
        </p:nvSpPr>
        <p:spPr>
          <a:xfrm>
            <a:off x="3990081" y="4288060"/>
            <a:ext cx="1163780" cy="12881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37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837" dirty="0" err="1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Educação</a:t>
            </a:r>
            <a:r>
              <a:rPr lang="en-US" sz="837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837" dirty="0" err="1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Tecnológica</a:t>
            </a:r>
            <a:r>
              <a:rPr lang="en-US" sz="837" dirty="0">
                <a:solidFill>
                  <a:srgbClr val="3498D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endParaRPr lang="en-US" sz="83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1162</Words>
  <Application>Microsoft Office PowerPoint</Application>
  <PresentationFormat>Apresentação no Ecrã (16:9)</PresentationFormat>
  <Paragraphs>201</Paragraphs>
  <Slides>10</Slides>
  <Notes>10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5" baseType="lpstr">
      <vt:lpstr>Arial</vt:lpstr>
      <vt:lpstr>Calibri</vt:lpstr>
      <vt:lpstr>Noto Sans</vt:lpstr>
      <vt:lpstr>Roboto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Adelina Silva</cp:lastModifiedBy>
  <cp:revision>2</cp:revision>
  <dcterms:created xsi:type="dcterms:W3CDTF">2025-10-03T08:46:05Z</dcterms:created>
  <dcterms:modified xsi:type="dcterms:W3CDTF">2025-10-03T09:03:57Z</dcterms:modified>
</cp:coreProperties>
</file>